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315" r:id="rId5"/>
    <p:sldId id="316" r:id="rId6"/>
    <p:sldId id="260" r:id="rId7"/>
    <p:sldId id="262" r:id="rId8"/>
    <p:sldId id="263" r:id="rId9"/>
    <p:sldId id="261" r:id="rId10"/>
    <p:sldId id="265" r:id="rId11"/>
    <p:sldId id="264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8" r:id="rId34"/>
    <p:sldId id="290" r:id="rId35"/>
    <p:sldId id="289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7" r:id="rId51"/>
    <p:sldId id="308" r:id="rId52"/>
    <p:sldId id="305" r:id="rId53"/>
    <p:sldId id="306" r:id="rId54"/>
    <p:sldId id="309" r:id="rId55"/>
    <p:sldId id="310" r:id="rId56"/>
    <p:sldId id="312" r:id="rId57"/>
    <p:sldId id="311" r:id="rId58"/>
    <p:sldId id="313" r:id="rId59"/>
    <p:sldId id="314" r:id="rId6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800"/>
    <p:restoredTop sz="94659"/>
  </p:normalViewPr>
  <p:slideViewPr>
    <p:cSldViewPr snapToGrid="0" snapToObjects="1">
      <p:cViewPr>
        <p:scale>
          <a:sx n="102" d="100"/>
          <a:sy n="102" d="100"/>
        </p:scale>
        <p:origin x="1232" y="3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heme" Target="theme/theme1.xml"/><Relationship Id="rId64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presProps" Target="presProps.xml"/><Relationship Id="rId62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4400" b="1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3827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81F-0E84-4042-AC8D-8091E87BF49D}" type="datetimeFigureOut">
              <a:rPr lang="en-US" smtClean="0"/>
              <a:t>7/19/18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47E7-1DB4-6E4B-9756-73DE0FA39285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13128" y="654225"/>
            <a:ext cx="835021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/>
          <a:srcRect t="22658" b="23312"/>
          <a:stretch/>
        </p:blipFill>
        <p:spPr>
          <a:xfrm>
            <a:off x="14808" y="1"/>
            <a:ext cx="1196639" cy="83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205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81F-0E84-4042-AC8D-8091E87BF49D}" type="datetimeFigureOut">
              <a:rPr lang="en-US" smtClean="0"/>
              <a:t>7/19/18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47E7-1DB4-6E4B-9756-73DE0FA392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9421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81F-0E84-4042-AC8D-8091E87BF49D}" type="datetimeFigureOut">
              <a:rPr lang="en-US" smtClean="0"/>
              <a:t>7/19/18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47E7-1DB4-6E4B-9756-73DE0FA39285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13128" y="654225"/>
            <a:ext cx="835021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/>
          <a:srcRect t="22658" b="23312"/>
          <a:stretch/>
        </p:blipFill>
        <p:spPr>
          <a:xfrm>
            <a:off x="14808" y="1"/>
            <a:ext cx="1196639" cy="83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205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81F-0E84-4042-AC8D-8091E87BF49D}" type="datetimeFigureOut">
              <a:rPr lang="en-US" smtClean="0"/>
              <a:t>7/19/18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47E7-1DB4-6E4B-9756-73DE0FA392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8686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81F-0E84-4042-AC8D-8091E87BF49D}" type="datetimeFigureOut">
              <a:rPr lang="en-US" smtClean="0"/>
              <a:t>7/19/18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47E7-1DB4-6E4B-9756-73DE0FA39285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13128" y="654225"/>
            <a:ext cx="835021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/>
          <a:srcRect t="22658" b="23312"/>
          <a:stretch/>
        </p:blipFill>
        <p:spPr>
          <a:xfrm>
            <a:off x="14808" y="1"/>
            <a:ext cx="1196639" cy="83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030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81F-0E84-4042-AC8D-8091E87BF49D}" type="datetimeFigureOut">
              <a:rPr lang="en-US" smtClean="0"/>
              <a:t>7/19/18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47E7-1DB4-6E4B-9756-73DE0FA39285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613128" y="654225"/>
            <a:ext cx="835021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/>
          <a:srcRect t="22658" b="23312"/>
          <a:stretch/>
        </p:blipFill>
        <p:spPr>
          <a:xfrm>
            <a:off x="14808" y="1"/>
            <a:ext cx="1196639" cy="83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198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81F-0E84-4042-AC8D-8091E87BF49D}" type="datetimeFigureOut">
              <a:rPr lang="en-US" smtClean="0"/>
              <a:t>7/19/18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47E7-1DB4-6E4B-9756-73DE0FA39285}" type="slidenum">
              <a:rPr lang="en-GB" smtClean="0"/>
              <a:t>‹#›</a:t>
            </a:fld>
            <a:endParaRPr lang="en-GB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613128" y="654225"/>
            <a:ext cx="835021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t="22658" b="23312"/>
          <a:stretch/>
        </p:blipFill>
        <p:spPr>
          <a:xfrm>
            <a:off x="14808" y="1"/>
            <a:ext cx="1196639" cy="83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829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81F-0E84-4042-AC8D-8091E87BF49D}" type="datetimeFigureOut">
              <a:rPr lang="en-US" smtClean="0"/>
              <a:t>7/19/18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47E7-1DB4-6E4B-9756-73DE0FA392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8629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81F-0E84-4042-AC8D-8091E87BF49D}" type="datetimeFigureOut">
              <a:rPr lang="en-US" smtClean="0"/>
              <a:t>7/19/18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47E7-1DB4-6E4B-9756-73DE0FA392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1222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81F-0E84-4042-AC8D-8091E87BF49D}" type="datetimeFigureOut">
              <a:rPr lang="en-US" smtClean="0"/>
              <a:t>7/19/18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47E7-1DB4-6E4B-9756-73DE0FA392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2518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03900" y="4556"/>
            <a:ext cx="7840100" cy="562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74681F-0E84-4042-AC8D-8091E87BF49D}" type="datetimeFigureOut">
              <a:rPr lang="en-US" smtClean="0"/>
              <a:t>7/19/18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947E7-1DB4-6E4B-9756-73DE0FA392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8813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.png"/><Relationship Id="rId5" Type="http://schemas.openxmlformats.org/officeDocument/2006/relationships/image" Target="../media/image4.tiff"/><Relationship Id="rId6" Type="http://schemas.openxmlformats.org/officeDocument/2006/relationships/image" Target="../media/image5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Relationship Id="rId3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tiff"/><Relationship Id="rId6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tiff"/><Relationship Id="rId3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9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0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0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7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Relationship Id="rId3" Type="http://schemas.openxmlformats.org/officeDocument/2006/relationships/image" Target="../media/image6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5" Type="http://schemas.openxmlformats.org/officeDocument/2006/relationships/image" Target="../media/image7.jpg"/><Relationship Id="rId6" Type="http://schemas.openxmlformats.org/officeDocument/2006/relationships/image" Target="../media/image8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6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Relationship Id="rId3" Type="http://schemas.openxmlformats.org/officeDocument/2006/relationships/image" Target="../media/image7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5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5" Type="http://schemas.openxmlformats.org/officeDocument/2006/relationships/image" Target="../media/image86.png"/><Relationship Id="rId6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Relationship Id="rId3" Type="http://schemas.openxmlformats.org/officeDocument/2006/relationships/image" Target="../media/image8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8.png"/><Relationship Id="rId5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Relationship Id="rId3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Relationship Id="rId3" Type="http://schemas.openxmlformats.org/officeDocument/2006/relationships/image" Target="../media/image9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Relationship Id="rId3" Type="http://schemas.openxmlformats.org/officeDocument/2006/relationships/image" Target="../media/image97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tif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4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Relationship Id="rId3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3202" y="1135002"/>
            <a:ext cx="7772400" cy="1470025"/>
          </a:xfrm>
        </p:spPr>
        <p:txBody>
          <a:bodyPr/>
          <a:lstStyle/>
          <a:p>
            <a:r>
              <a:rPr lang="en-GB" dirty="0" smtClean="0"/>
              <a:t>Gravitational Waves: Experimental Techniques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8060" y="2686793"/>
            <a:ext cx="7002683" cy="1752600"/>
          </a:xfrm>
        </p:spPr>
        <p:txBody>
          <a:bodyPr/>
          <a:lstStyle/>
          <a:p>
            <a:r>
              <a:rPr lang="en-GB" b="1" dirty="0" smtClean="0"/>
              <a:t>Gabriele Vajente</a:t>
            </a:r>
          </a:p>
          <a:p>
            <a:r>
              <a:rPr lang="en-GB" dirty="0" smtClean="0"/>
              <a:t>LIGO Laboratory </a:t>
            </a:r>
            <a:r>
              <a:rPr lang="mr-IN" dirty="0" smtClean="0"/>
              <a:t>–</a:t>
            </a:r>
            <a:r>
              <a:rPr lang="en-GB" dirty="0" smtClean="0"/>
              <a:t> California Institute of Technology</a:t>
            </a:r>
          </a:p>
          <a:p>
            <a:r>
              <a:rPr lang="en-GB" dirty="0" smtClean="0"/>
              <a:t>TRISEP 2018 - Perimeter Institute</a:t>
            </a:r>
            <a:endParaRPr lang="en-GB" dirty="0"/>
          </a:p>
        </p:txBody>
      </p:sp>
      <p:pic>
        <p:nvPicPr>
          <p:cNvPr id="4" name="Picture 3" descr="2016-01-24 14.38.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06909"/>
            <a:ext cx="9144000" cy="20510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921" y="168513"/>
            <a:ext cx="2120900" cy="4996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22658" b="23312"/>
          <a:stretch/>
        </p:blipFill>
        <p:spPr>
          <a:xfrm>
            <a:off x="14808" y="0"/>
            <a:ext cx="1385729" cy="9689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9600" y="11719"/>
            <a:ext cx="832353" cy="8323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1962" y="0"/>
            <a:ext cx="921860" cy="9259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712859" y="1302706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smtClean="0">
                <a:solidFill>
                  <a:srgbClr val="FF0000"/>
                </a:solidFill>
              </a:rPr>
              <a:t>1</a:t>
            </a:r>
            <a:endParaRPr lang="en-US" sz="72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1346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Mirrors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019" y="3810064"/>
            <a:ext cx="2724912" cy="1835361"/>
          </a:xfrm>
        </p:spPr>
        <p:txBody>
          <a:bodyPr>
            <a:normAutofit/>
          </a:bodyPr>
          <a:lstStyle/>
          <a:p>
            <a:r>
              <a:rPr lang="en-US" sz="2000" dirty="0" smtClean="0"/>
              <a:t>Dielectric coatings</a:t>
            </a:r>
          </a:p>
          <a:p>
            <a:r>
              <a:rPr lang="en-US" sz="2000" dirty="0" smtClean="0"/>
              <a:t>Very low absorption</a:t>
            </a:r>
          </a:p>
          <a:p>
            <a:r>
              <a:rPr lang="en-US" sz="2000" dirty="0" smtClean="0"/>
              <a:t>High optical quality of both substrate and surface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552" y="1624584"/>
            <a:ext cx="2726944" cy="20452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8976" y="1100769"/>
            <a:ext cx="27389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An Advanced LIGO </a:t>
            </a:r>
            <a:r>
              <a:rPr lang="en-US" sz="140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mirror </a:t>
            </a:r>
            <a:br>
              <a:rPr lang="en-US" sz="140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sz="140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suspended in the vacuum chamber</a:t>
            </a:r>
            <a:endParaRPr lang="en-US" sz="140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898" y="853440"/>
            <a:ext cx="3253373" cy="192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2702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Mirrors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019" y="3810064"/>
            <a:ext cx="2724912" cy="1835361"/>
          </a:xfrm>
        </p:spPr>
        <p:txBody>
          <a:bodyPr>
            <a:normAutofit/>
          </a:bodyPr>
          <a:lstStyle/>
          <a:p>
            <a:r>
              <a:rPr lang="en-US" sz="2000" dirty="0" smtClean="0"/>
              <a:t>Dielectric coatings</a:t>
            </a:r>
          </a:p>
          <a:p>
            <a:r>
              <a:rPr lang="en-US" sz="2000" dirty="0" smtClean="0"/>
              <a:t>Very low absorption</a:t>
            </a:r>
          </a:p>
          <a:p>
            <a:r>
              <a:rPr lang="en-US" sz="2000" dirty="0" smtClean="0"/>
              <a:t>High optical quality of both substrate and surface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552" y="1624584"/>
            <a:ext cx="2726944" cy="20452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8976" y="1100769"/>
            <a:ext cx="27389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An Advanced LIGO </a:t>
            </a:r>
            <a:r>
              <a:rPr lang="en-US" sz="140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mirror </a:t>
            </a:r>
            <a:br>
              <a:rPr lang="en-US" sz="140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sz="140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suspended in the vacuum chamber</a:t>
            </a:r>
            <a:endParaRPr lang="en-US" sz="140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898" y="853440"/>
            <a:ext cx="3253373" cy="19227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778" y="3063029"/>
            <a:ext cx="5953222" cy="102681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8338" y="5645425"/>
            <a:ext cx="2596332" cy="8489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6354" y="4376654"/>
            <a:ext cx="24003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476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Photodetectors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9664" y="4267200"/>
            <a:ext cx="2542032" cy="2438399"/>
          </a:xfrm>
        </p:spPr>
        <p:txBody>
          <a:bodyPr>
            <a:normAutofit fontScale="92500" lnSpcReduction="20000"/>
          </a:bodyPr>
          <a:lstStyle/>
          <a:p>
            <a:r>
              <a:rPr lang="en-US" sz="2000" dirty="0" smtClean="0"/>
              <a:t>They can detect only the power</a:t>
            </a:r>
          </a:p>
          <a:p>
            <a:r>
              <a:rPr lang="en-US" sz="2000" dirty="0" smtClean="0"/>
              <a:t>Output a current proportional to the impinging laser power</a:t>
            </a:r>
          </a:p>
          <a:p>
            <a:r>
              <a:rPr lang="en-US" sz="2000" dirty="0" smtClean="0"/>
              <a:t>Instantaneous absolute phase of field not accessible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664" y="1758696"/>
            <a:ext cx="2447544" cy="24475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2543" y="1235476"/>
            <a:ext cx="25417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The Advanced LIGO </a:t>
            </a:r>
            <a:r>
              <a:rPr lang="en-US" sz="140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photodiode </a:t>
            </a:r>
            <a:br>
              <a:rPr lang="en-US" sz="140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sz="140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that detected the first GW</a:t>
            </a:r>
            <a:endParaRPr lang="en-US" sz="14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7065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Photodetectors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9664" y="4267200"/>
            <a:ext cx="2542032" cy="2438399"/>
          </a:xfrm>
        </p:spPr>
        <p:txBody>
          <a:bodyPr>
            <a:normAutofit fontScale="92500" lnSpcReduction="20000"/>
          </a:bodyPr>
          <a:lstStyle/>
          <a:p>
            <a:r>
              <a:rPr lang="en-US" sz="2000" dirty="0" smtClean="0"/>
              <a:t>They can detect only the power</a:t>
            </a:r>
          </a:p>
          <a:p>
            <a:r>
              <a:rPr lang="en-US" sz="2000" dirty="0" smtClean="0"/>
              <a:t>Output a current proportional to the impinging laser power</a:t>
            </a:r>
          </a:p>
          <a:p>
            <a:r>
              <a:rPr lang="en-US" sz="2000" dirty="0" smtClean="0"/>
              <a:t>Instantaneous absolute phase of field not accessible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664" y="1758696"/>
            <a:ext cx="2447544" cy="24475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2543" y="1235476"/>
            <a:ext cx="25417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The Advanced LIGO </a:t>
            </a:r>
            <a:r>
              <a:rPr lang="en-US" sz="140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photodiode </a:t>
            </a:r>
            <a:br>
              <a:rPr lang="en-US" sz="140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sz="140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that detected the first GW</a:t>
            </a:r>
            <a:endParaRPr lang="en-US" sz="14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128" y="1339596"/>
            <a:ext cx="2489200" cy="838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478" y="2177796"/>
            <a:ext cx="1714500" cy="1003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817" y="3409696"/>
            <a:ext cx="62103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876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Michelson interferometer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39" y="3145536"/>
            <a:ext cx="3443387" cy="2304288"/>
          </a:xfrm>
        </p:spPr>
        <p:txBody>
          <a:bodyPr>
            <a:normAutofit/>
          </a:bodyPr>
          <a:lstStyle/>
          <a:p>
            <a:r>
              <a:rPr lang="en-US" sz="2000" dirty="0" smtClean="0"/>
              <a:t>Arguably the most sensitive instrument to detect differential strain</a:t>
            </a:r>
          </a:p>
          <a:p>
            <a:r>
              <a:rPr lang="en-US" sz="2000" dirty="0" smtClean="0"/>
              <a:t>Based on interference of two laser beams propagating in orthogonal directions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39" y="1410144"/>
            <a:ext cx="3443387" cy="16134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2879" y="1090175"/>
            <a:ext cx="36016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The original </a:t>
            </a:r>
            <a:r>
              <a:rPr lang="en-US" sz="140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Michelson and Morley experiment</a:t>
            </a:r>
            <a:endParaRPr lang="en-US" sz="14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2376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Michelson interferometer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39" y="3145536"/>
            <a:ext cx="3443387" cy="2304288"/>
          </a:xfrm>
        </p:spPr>
        <p:txBody>
          <a:bodyPr>
            <a:normAutofit/>
          </a:bodyPr>
          <a:lstStyle/>
          <a:p>
            <a:r>
              <a:rPr lang="en-US" sz="2000" dirty="0" smtClean="0"/>
              <a:t>Arguably the most sensitive instrument to detect differential strain</a:t>
            </a:r>
          </a:p>
          <a:p>
            <a:r>
              <a:rPr lang="en-US" sz="2000" dirty="0" smtClean="0"/>
              <a:t>Based on interference of two laser beams propagating in orthogonal directions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39" y="1410144"/>
            <a:ext cx="3443387" cy="16134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2879" y="1090175"/>
            <a:ext cx="36016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The original </a:t>
            </a:r>
            <a:r>
              <a:rPr lang="en-US" sz="140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Michelson and Morley experiment</a:t>
            </a:r>
            <a:endParaRPr lang="en-US" sz="14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171" y="1736351"/>
            <a:ext cx="4697007" cy="3713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955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Michelson interferometer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1" y="1041407"/>
            <a:ext cx="3938933" cy="311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8392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Michelson interferometer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1" y="1041407"/>
            <a:ext cx="3938933" cy="31141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364" y="1041407"/>
            <a:ext cx="1915160" cy="1473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737" y="1219135"/>
            <a:ext cx="2082123" cy="9624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364" y="2519684"/>
            <a:ext cx="1718733" cy="10214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737" y="2745574"/>
            <a:ext cx="2023195" cy="7955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12" y="4810791"/>
            <a:ext cx="5689600" cy="965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63" y="5803964"/>
            <a:ext cx="5207000" cy="863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730" y="3684695"/>
            <a:ext cx="2260600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0744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Michelson interferometer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1" y="1041407"/>
            <a:ext cx="3938933" cy="311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6792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Michelson interferometer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1" y="1041407"/>
            <a:ext cx="3938933" cy="31141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026" y="1770925"/>
            <a:ext cx="4479831" cy="13134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627" y="3163928"/>
            <a:ext cx="4196627" cy="8239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627" y="4054527"/>
            <a:ext cx="4262543" cy="9228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179" y="936637"/>
            <a:ext cx="1524000" cy="596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773" y="974737"/>
            <a:ext cx="19939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8792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2704" y="2087881"/>
            <a:ext cx="5553456" cy="2947416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Lecture 1</a:t>
            </a:r>
            <a:r>
              <a:rPr lang="en-US" dirty="0" smtClean="0"/>
              <a:t>: the basics of interferometric detection of gravitational waves</a:t>
            </a:r>
          </a:p>
          <a:p>
            <a:r>
              <a:rPr lang="en-US" b="1" dirty="0" smtClean="0">
                <a:solidFill>
                  <a:srgbClr val="00B050"/>
                </a:solidFill>
              </a:rPr>
              <a:t>Lecture 2</a:t>
            </a:r>
            <a:r>
              <a:rPr lang="en-US" dirty="0" smtClean="0"/>
              <a:t>: fundamental noise sources (seismic, thermal and quantum noises)</a:t>
            </a:r>
          </a:p>
          <a:p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Lecture 3</a:t>
            </a:r>
            <a:r>
              <a:rPr lang="en-US" dirty="0" smtClean="0"/>
              <a:t>: the dirty reality of ”technical noises” (scattered light, control noise, </a:t>
            </a:r>
            <a:r>
              <a:rPr lang="en-US" dirty="0" err="1" smtClean="0"/>
              <a:t>etc</a:t>
            </a:r>
            <a:r>
              <a:rPr lang="mr-IN" dirty="0" smtClean="0"/>
              <a:t>…</a:t>
            </a:r>
            <a:r>
              <a:rPr lang="en-US" dirty="0" smtClean="0"/>
              <a:t>) and prospects for the future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8870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Michelson Interferometer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686" y="747465"/>
            <a:ext cx="7720314" cy="54396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75" y="4716451"/>
            <a:ext cx="2708750" cy="214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4904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Response to GW signals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8312" y="1041408"/>
            <a:ext cx="5584785" cy="888357"/>
          </a:xfrm>
        </p:spPr>
        <p:txBody>
          <a:bodyPr/>
          <a:lstStyle/>
          <a:p>
            <a:r>
              <a:rPr lang="en-US" smtClean="0"/>
              <a:t>We detect the power at the anti-symmetric port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" y="1041407"/>
            <a:ext cx="2946904" cy="23298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942" y="2023542"/>
            <a:ext cx="3848100" cy="762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47277"/>
            <a:ext cx="3321934" cy="2340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7842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Response to GW signals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8312" y="1041408"/>
            <a:ext cx="5584785" cy="888357"/>
          </a:xfrm>
        </p:spPr>
        <p:txBody>
          <a:bodyPr/>
          <a:lstStyle/>
          <a:p>
            <a:r>
              <a:rPr lang="en-US" smtClean="0"/>
              <a:t>We detect the power at the anti-symmetric port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" y="1041407"/>
            <a:ext cx="2946904" cy="23298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942" y="2023542"/>
            <a:ext cx="3848100" cy="762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47277"/>
            <a:ext cx="3321934" cy="23406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07" y="3625725"/>
            <a:ext cx="3340100" cy="787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097" y="4452038"/>
            <a:ext cx="50800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0665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Response to GW signals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8312" y="1041408"/>
            <a:ext cx="5584785" cy="888357"/>
          </a:xfrm>
        </p:spPr>
        <p:txBody>
          <a:bodyPr/>
          <a:lstStyle/>
          <a:p>
            <a:r>
              <a:rPr lang="en-US" smtClean="0"/>
              <a:t>We detect the power at the anti-symmetric port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" y="1041407"/>
            <a:ext cx="2946904" cy="23298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942" y="2023542"/>
            <a:ext cx="3848100" cy="762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47277"/>
            <a:ext cx="3321934" cy="2340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0008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Response to GW signals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8312" y="1041408"/>
            <a:ext cx="5584785" cy="888357"/>
          </a:xfrm>
        </p:spPr>
        <p:txBody>
          <a:bodyPr/>
          <a:lstStyle/>
          <a:p>
            <a:r>
              <a:rPr lang="en-US" smtClean="0"/>
              <a:t>We detect the power at the anti-symmetric port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" y="1041407"/>
            <a:ext cx="2946904" cy="23298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942" y="2023542"/>
            <a:ext cx="3848100" cy="762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47277"/>
            <a:ext cx="3321934" cy="23406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467" y="3547277"/>
            <a:ext cx="3567575" cy="9176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754" y="4464898"/>
            <a:ext cx="5373388" cy="178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1816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Shot noise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942" y="4583575"/>
            <a:ext cx="3154101" cy="18288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Light is quantized</a:t>
            </a:r>
          </a:p>
          <a:p>
            <a:r>
              <a:rPr lang="en-US" sz="2000" dirty="0" smtClean="0"/>
              <a:t>Power is proportional to the number of photons</a:t>
            </a:r>
          </a:p>
          <a:p>
            <a:r>
              <a:rPr lang="en-US" sz="2000" dirty="0" smtClean="0"/>
              <a:t>Uncorrelated events: Poisson’s distribution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41" y="1367259"/>
            <a:ext cx="3216316" cy="32163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8421" y="1219421"/>
            <a:ext cx="3092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The Poisson </a:t>
            </a:r>
            <a:r>
              <a:rPr lang="en-US" sz="140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distribution for an average</a:t>
            </a:r>
            <a:r>
              <a:rPr lang="en-US" sz="140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en-US" sz="140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sz="140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number of events equal to 3</a:t>
            </a:r>
          </a:p>
        </p:txBody>
      </p:sp>
    </p:spTree>
    <p:extLst>
      <p:ext uri="{BB962C8B-B14F-4D97-AF65-F5344CB8AC3E}">
        <p14:creationId xmlns:p14="http://schemas.microsoft.com/office/powerpoint/2010/main" val="2722321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Shot noise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942" y="4583575"/>
            <a:ext cx="3154101" cy="18288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Light is quantized</a:t>
            </a:r>
          </a:p>
          <a:p>
            <a:r>
              <a:rPr lang="en-US" sz="2000" dirty="0" smtClean="0"/>
              <a:t>Power is proportional to the number of photons</a:t>
            </a:r>
          </a:p>
          <a:p>
            <a:r>
              <a:rPr lang="en-US" sz="2000" dirty="0" smtClean="0"/>
              <a:t>Uncorrelated events: Poisson’s distribution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41" y="1367259"/>
            <a:ext cx="3216316" cy="32163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8421" y="1219421"/>
            <a:ext cx="3092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The Poisson </a:t>
            </a:r>
            <a:r>
              <a:rPr lang="en-US" sz="140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distribution for an average</a:t>
            </a:r>
            <a:r>
              <a:rPr lang="en-US" sz="140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en-US" sz="140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sz="140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number of events equal to 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950" y="1219421"/>
            <a:ext cx="2057400" cy="736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94"/>
          <a:stretch/>
        </p:blipFill>
        <p:spPr>
          <a:xfrm>
            <a:off x="4013521" y="1853442"/>
            <a:ext cx="3660494" cy="571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39"/>
          <a:stretch/>
        </p:blipFill>
        <p:spPr>
          <a:xfrm>
            <a:off x="5660019" y="2403917"/>
            <a:ext cx="2509687" cy="571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969" b="49681"/>
          <a:stretch/>
        </p:blipFill>
        <p:spPr>
          <a:xfrm>
            <a:off x="4170101" y="3196125"/>
            <a:ext cx="3596512" cy="5112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54"/>
          <a:stretch/>
        </p:blipFill>
        <p:spPr>
          <a:xfrm>
            <a:off x="5223950" y="3707367"/>
            <a:ext cx="2971477" cy="1016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850" y="5298978"/>
            <a:ext cx="22225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8480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Signal to noise ratio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75167"/>
            <a:ext cx="8229600" cy="4525963"/>
          </a:xfrm>
        </p:spPr>
        <p:txBody>
          <a:bodyPr/>
          <a:lstStyle/>
          <a:p>
            <a:r>
              <a:rPr lang="en-US" dirty="0" smtClean="0"/>
              <a:t>Power at AS port:</a:t>
            </a:r>
          </a:p>
          <a:p>
            <a:r>
              <a:rPr lang="en-US" dirty="0" smtClean="0"/>
              <a:t>Optical </a:t>
            </a:r>
            <a:r>
              <a:rPr lang="en-US" dirty="0"/>
              <a:t>gain: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07"/>
          <a:stretch/>
        </p:blipFill>
        <p:spPr>
          <a:xfrm>
            <a:off x="3186088" y="856526"/>
            <a:ext cx="5373388" cy="1333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719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Signal to noise ratio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75167"/>
            <a:ext cx="8229600" cy="4525963"/>
          </a:xfrm>
        </p:spPr>
        <p:txBody>
          <a:bodyPr/>
          <a:lstStyle/>
          <a:p>
            <a:r>
              <a:rPr lang="en-US" dirty="0" smtClean="0"/>
              <a:t>Power at AS port:</a:t>
            </a:r>
          </a:p>
          <a:p>
            <a:r>
              <a:rPr lang="en-US" dirty="0"/>
              <a:t>Optical gain: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07"/>
          <a:stretch/>
        </p:blipFill>
        <p:spPr>
          <a:xfrm>
            <a:off x="3186088" y="856526"/>
            <a:ext cx="5373388" cy="13339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776" y="2455131"/>
            <a:ext cx="4838700" cy="927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876" y="3341250"/>
            <a:ext cx="6324600" cy="889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476" y="4396230"/>
            <a:ext cx="64770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6611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Signal to noise ratio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775" y="576579"/>
            <a:ext cx="6477000" cy="1104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6340"/>
            <a:ext cx="9144000" cy="532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834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Optical configurations to detect gravitational waves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Lecture 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3472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to improve the sensitivity?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532" y="1429483"/>
            <a:ext cx="3759200" cy="736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88" y="3053988"/>
            <a:ext cx="7824024" cy="3804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3648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Fabry</a:t>
            </a:r>
            <a:r>
              <a:rPr lang="en-US" dirty="0" smtClean="0"/>
              <a:t>-Perot resonant cavities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" y="1104899"/>
            <a:ext cx="2311400" cy="559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7683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Fabry</a:t>
            </a:r>
            <a:r>
              <a:rPr lang="en-US" dirty="0" smtClean="0"/>
              <a:t>-Perot resonant cavities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" y="1104899"/>
            <a:ext cx="2311400" cy="55960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248" y="1104899"/>
            <a:ext cx="3385628" cy="24622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270" y="3902909"/>
            <a:ext cx="4519856" cy="262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972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Fabry</a:t>
            </a:r>
            <a:r>
              <a:rPr lang="en-US" dirty="0" smtClean="0"/>
              <a:t>-Perot resonant cavities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" y="1104899"/>
            <a:ext cx="2311400" cy="55960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668" y="987552"/>
            <a:ext cx="6335451" cy="15229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377" y="2510497"/>
            <a:ext cx="6352032" cy="383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8968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Fabry</a:t>
            </a:r>
            <a:r>
              <a:rPr lang="en-US" dirty="0" smtClean="0"/>
              <a:t>-Perot resonant cavities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" y="1104899"/>
            <a:ext cx="2311400" cy="55960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668" y="987553"/>
            <a:ext cx="4615403" cy="11094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696" y="2049173"/>
            <a:ext cx="3643365" cy="21989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668" y="4248082"/>
            <a:ext cx="4546600" cy="977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161" y="5225982"/>
            <a:ext cx="3771900" cy="11303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398" y="5315712"/>
            <a:ext cx="1709080" cy="71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4268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Fabry</a:t>
            </a:r>
            <a:r>
              <a:rPr lang="en-US" dirty="0" smtClean="0"/>
              <a:t>-Perot resonant cavities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708"/>
            <a:ext cx="9144000" cy="51400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0" y="5732124"/>
            <a:ext cx="4950460" cy="103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7860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Frequency response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01612" y="921004"/>
            <a:ext cx="189230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4252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Frequency response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01612" y="921004"/>
            <a:ext cx="1892300" cy="1638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32" y="1054354"/>
            <a:ext cx="55499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480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Frequency response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01612" y="921004"/>
            <a:ext cx="1892300" cy="1638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32" y="1054354"/>
            <a:ext cx="5549900" cy="1371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664" y="2686304"/>
            <a:ext cx="3302968" cy="381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4894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Frequency response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5" y="1011936"/>
            <a:ext cx="2589892" cy="584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9407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zgif-1-2376d42f9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5157" y="3378895"/>
            <a:ext cx="5943602" cy="2971801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Gravitational waves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177729" y="4371688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</a:rPr>
              <a:t>+</a:t>
            </a:r>
            <a:endParaRPr lang="en-US" sz="3200" b="1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57617" y="4371687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</a:rPr>
              <a:t>x</a:t>
            </a:r>
            <a:endParaRPr lang="en-US" sz="3200" b="1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92" y="822559"/>
            <a:ext cx="2968670" cy="2226503"/>
          </a:xfrm>
          <a:prstGeom prst="rect">
            <a:avLst/>
          </a:prstGeom>
        </p:spPr>
      </p:pic>
      <p:sp>
        <p:nvSpPr>
          <p:cNvPr id="10" name="Content Placeholder 4"/>
          <p:cNvSpPr>
            <a:spLocks noGrp="1"/>
          </p:cNvSpPr>
          <p:nvPr>
            <p:ph idx="1"/>
          </p:nvPr>
        </p:nvSpPr>
        <p:spPr>
          <a:xfrm>
            <a:off x="3620022" y="822559"/>
            <a:ext cx="5336089" cy="2226503"/>
          </a:xfrm>
        </p:spPr>
        <p:txBody>
          <a:bodyPr>
            <a:normAutofit/>
          </a:bodyPr>
          <a:lstStyle/>
          <a:p>
            <a:r>
              <a:rPr lang="en-US" dirty="0" smtClean="0"/>
              <a:t>All we need to know for this lecture:</a:t>
            </a:r>
          </a:p>
          <a:p>
            <a:pPr lvl="1"/>
            <a:r>
              <a:rPr lang="en-US" dirty="0" smtClean="0"/>
              <a:t>Change in the distance between mirrors</a:t>
            </a:r>
          </a:p>
          <a:p>
            <a:pPr lvl="1"/>
            <a:r>
              <a:rPr lang="en-US" dirty="0" smtClean="0"/>
              <a:t>For km scale distances, and audio frequencies, flat response in frequency</a:t>
            </a:r>
          </a:p>
          <a:p>
            <a:pPr lvl="1"/>
            <a:r>
              <a:rPr lang="en-US" dirty="0" smtClean="0"/>
              <a:t>Differential displacement along orthogonal arms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314" y="4534800"/>
            <a:ext cx="4957311" cy="232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842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Frequency response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5" y="1011936"/>
            <a:ext cx="2589892" cy="58460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584" y="1011936"/>
            <a:ext cx="5842000" cy="990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584" y="2337816"/>
            <a:ext cx="3136900" cy="914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584" y="3439668"/>
            <a:ext cx="4038600" cy="990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089" y="4681833"/>
            <a:ext cx="3932936" cy="104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9044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Cavity pole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4984"/>
            <a:ext cx="5822658" cy="565760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898" y="1267967"/>
            <a:ext cx="3383101" cy="899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9519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Fabry</a:t>
            </a:r>
            <a:r>
              <a:rPr lang="en-US" dirty="0" smtClean="0"/>
              <a:t>-Perot Michelson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298" y="853440"/>
            <a:ext cx="7276361" cy="577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9074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Fabry</a:t>
            </a:r>
            <a:r>
              <a:rPr lang="en-US" dirty="0" smtClean="0"/>
              <a:t>-Perot Michelson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494" y="864001"/>
            <a:ext cx="3111500" cy="939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878" y="1056043"/>
            <a:ext cx="1739900" cy="533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594" y="1674393"/>
            <a:ext cx="4597400" cy="901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78" y="2576093"/>
            <a:ext cx="7286261" cy="4281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5941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Power recycling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298" y="853440"/>
            <a:ext cx="7276361" cy="577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6425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Power recycling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298" y="853440"/>
            <a:ext cx="7276361" cy="57729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259" y="975868"/>
            <a:ext cx="2692400" cy="736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259" y="1918673"/>
            <a:ext cx="3060700" cy="73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1128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Power recycling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4128"/>
            <a:ext cx="2824355" cy="540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216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Power recycling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4128"/>
            <a:ext cx="2824355" cy="54071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32" y="938784"/>
            <a:ext cx="3467100" cy="876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32" y="1866181"/>
            <a:ext cx="2362200" cy="812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944" y="3760335"/>
            <a:ext cx="5401056" cy="30976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214" y="2730078"/>
            <a:ext cx="3124026" cy="119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2170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Power Recycling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4128"/>
            <a:ext cx="2824355" cy="54071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376" y="1024128"/>
            <a:ext cx="5401056" cy="3097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66258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Power Recycling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4128"/>
            <a:ext cx="2824355" cy="54071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376" y="1024128"/>
            <a:ext cx="5401056" cy="30976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904" y="4715764"/>
            <a:ext cx="2540000" cy="889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980" y="4715764"/>
            <a:ext cx="23622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937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Interferometric detectors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79358"/>
            <a:ext cx="9144000" cy="27786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632" y="780310"/>
            <a:ext cx="4192770" cy="329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82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Signal recycling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2878" y="584562"/>
            <a:ext cx="5308196" cy="601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7904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Signal recycling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2878" y="584562"/>
            <a:ext cx="5308196" cy="60166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480" y="1450848"/>
            <a:ext cx="2471831" cy="3858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119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Detuned cavity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256" y="786240"/>
            <a:ext cx="4567428" cy="9232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5" y="1011936"/>
            <a:ext cx="2589892" cy="58460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342" y="1929139"/>
            <a:ext cx="5227370" cy="492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0443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Signal recycling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6320"/>
            <a:ext cx="3674554" cy="573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91954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Signal recycling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6320"/>
            <a:ext cx="3674554" cy="57363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580" y="1188212"/>
            <a:ext cx="3771900" cy="1701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680" y="3313176"/>
            <a:ext cx="29337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18022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Signal recycling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0560"/>
            <a:ext cx="9144000" cy="549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0821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Signal recycling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6320"/>
            <a:ext cx="9144000" cy="54916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280" y="748284"/>
            <a:ext cx="5270500" cy="17399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67657333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6256"/>
            <a:ext cx="9144000" cy="532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17369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Advanced LIGO design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9315" b="1917"/>
          <a:stretch/>
        </p:blipFill>
        <p:spPr>
          <a:xfrm>
            <a:off x="514350" y="804672"/>
            <a:ext cx="8343900" cy="592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4795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Next time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469" y="1045046"/>
            <a:ext cx="6155111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Let’s get a bit more realistic: fundamental noise sources</a:t>
            </a:r>
          </a:p>
          <a:p>
            <a:pPr lvl="1"/>
            <a:r>
              <a:rPr lang="en-US" sz="2400" dirty="0" smtClean="0">
                <a:solidFill>
                  <a:srgbClr val="FF0000"/>
                </a:solidFill>
              </a:rPr>
              <a:t>Quantum noise and squeezing</a:t>
            </a:r>
          </a:p>
          <a:p>
            <a:pPr lvl="1"/>
            <a:r>
              <a:rPr lang="en-US" sz="2400" dirty="0" smtClean="0">
                <a:solidFill>
                  <a:srgbClr val="00B050"/>
                </a:solidFill>
              </a:rPr>
              <a:t>Thermal noise and coatings</a:t>
            </a:r>
          </a:p>
          <a:p>
            <a:pPr lvl="1"/>
            <a:r>
              <a:rPr lang="en-US" sz="2400" dirty="0" smtClean="0">
                <a:solidFill>
                  <a:schemeClr val="accent1"/>
                </a:solidFill>
              </a:rPr>
              <a:t>Seismic noise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535353" y="3497933"/>
            <a:ext cx="5289631" cy="2997843"/>
            <a:chOff x="3723243" y="3710875"/>
            <a:chExt cx="5289631" cy="2997843"/>
          </a:xfrm>
        </p:grpSpPr>
        <p:sp>
          <p:nvSpPr>
            <p:cNvPr id="4" name="Rounded Rectangle 3"/>
            <p:cNvSpPr/>
            <p:nvPr/>
          </p:nvSpPr>
          <p:spPr>
            <a:xfrm>
              <a:off x="3723243" y="3710875"/>
              <a:ext cx="5289631" cy="2997843"/>
            </a:xfrm>
            <a:prstGeom prst="roundRect">
              <a:avLst>
                <a:gd name="adj" fmla="val 7014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966311" y="5030388"/>
              <a:ext cx="490766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Gabriele Vajente</a:t>
              </a:r>
            </a:p>
            <a:p>
              <a:r>
                <a:rPr lang="en-US" dirty="0" smtClean="0"/>
                <a:t>LIGO Laboratory California Institute of Technology</a:t>
              </a:r>
            </a:p>
            <a:p>
              <a:r>
                <a:rPr lang="en-US" dirty="0" smtClean="0"/>
                <a:t>1200 E. California Blvd.</a:t>
              </a:r>
            </a:p>
            <a:p>
              <a:r>
                <a:rPr lang="en-US" dirty="0" smtClean="0"/>
                <a:t>Pasadena (CA) 91125 </a:t>
              </a:r>
              <a:r>
                <a:rPr lang="mr-IN" dirty="0" smtClean="0"/>
                <a:t>–</a:t>
              </a:r>
              <a:r>
                <a:rPr lang="en-US" dirty="0" smtClean="0"/>
                <a:t> USA</a:t>
              </a:r>
            </a:p>
            <a:p>
              <a:r>
                <a:rPr lang="en-US" dirty="0" err="1" smtClean="0">
                  <a:solidFill>
                    <a:srgbClr val="FF0000"/>
                  </a:solidFill>
                </a:rPr>
                <a:t>vajente@caltech.edu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t="22658" b="23312"/>
            <a:stretch/>
          </p:blipFill>
          <p:spPr>
            <a:xfrm>
              <a:off x="4072099" y="3953942"/>
              <a:ext cx="1385729" cy="96892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08299" y="3953942"/>
              <a:ext cx="968927" cy="9689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10464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Lasers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43840" y="3867913"/>
            <a:ext cx="3316224" cy="2093975"/>
          </a:xfrm>
        </p:spPr>
        <p:txBody>
          <a:bodyPr>
            <a:normAutofit/>
          </a:bodyPr>
          <a:lstStyle/>
          <a:p>
            <a:r>
              <a:rPr lang="en-US" sz="2000" dirty="0" smtClean="0"/>
              <a:t>Monochromatic light source</a:t>
            </a:r>
          </a:p>
          <a:p>
            <a:r>
              <a:rPr lang="en-US" sz="2000" dirty="0" smtClean="0"/>
              <a:t>Diffraction limited, but we can use a plane-wave approximation for most of the discussion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" y="1486204"/>
            <a:ext cx="3316224" cy="22102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8496" y="1156086"/>
            <a:ext cx="30687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The Advanced </a:t>
            </a:r>
            <a:r>
              <a:rPr lang="en-US" sz="140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LIGO Pre-Stabilized Laser</a:t>
            </a:r>
            <a:endParaRPr lang="en-US" sz="140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2599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Lasers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43840" y="3867913"/>
            <a:ext cx="3316224" cy="2093975"/>
          </a:xfrm>
        </p:spPr>
        <p:txBody>
          <a:bodyPr>
            <a:normAutofit/>
          </a:bodyPr>
          <a:lstStyle/>
          <a:p>
            <a:r>
              <a:rPr lang="en-US" sz="2000" dirty="0" smtClean="0"/>
              <a:t>Monochromatic light source</a:t>
            </a:r>
          </a:p>
          <a:p>
            <a:r>
              <a:rPr lang="en-US" sz="2000" dirty="0" smtClean="0"/>
              <a:t>Diffraction limited, but we can use a plane-wave approximation for most of the discussion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" y="1486204"/>
            <a:ext cx="3316224" cy="22102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8496" y="1156086"/>
            <a:ext cx="30687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The Advanced </a:t>
            </a:r>
            <a:r>
              <a:rPr lang="en-US" sz="140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LIGO Pre-Stabilized Laser</a:t>
            </a:r>
            <a:endParaRPr lang="en-US" sz="140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708" y="1340972"/>
            <a:ext cx="3987800" cy="876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551" y="2307844"/>
            <a:ext cx="3022600" cy="1803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27551" y="4499401"/>
            <a:ext cx="30507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LIGO laser power 70 W</a:t>
            </a:r>
          </a:p>
          <a:p>
            <a:r>
              <a:rPr lang="en-US" sz="2400" dirty="0" smtClean="0"/>
              <a:t>Wavelength 1064 nm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040394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Mirrors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019" y="3810064"/>
            <a:ext cx="2724912" cy="1835361"/>
          </a:xfrm>
        </p:spPr>
        <p:txBody>
          <a:bodyPr>
            <a:normAutofit/>
          </a:bodyPr>
          <a:lstStyle/>
          <a:p>
            <a:r>
              <a:rPr lang="en-US" sz="2000" dirty="0" smtClean="0"/>
              <a:t>Dielectric coatings</a:t>
            </a:r>
          </a:p>
          <a:p>
            <a:r>
              <a:rPr lang="en-US" sz="2000" dirty="0" smtClean="0"/>
              <a:t>Very low absorption</a:t>
            </a:r>
          </a:p>
          <a:p>
            <a:r>
              <a:rPr lang="en-US" sz="2000" dirty="0" smtClean="0"/>
              <a:t>High optical quality of both substrate and surface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552" y="1624584"/>
            <a:ext cx="2726944" cy="20452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8976" y="1100769"/>
            <a:ext cx="27389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An Advanced LIGO </a:t>
            </a:r>
            <a:r>
              <a:rPr lang="en-US" sz="140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mirror </a:t>
            </a:r>
            <a:br>
              <a:rPr lang="en-US" sz="140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sz="140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suspended in the vacuum chamber</a:t>
            </a:r>
            <a:endParaRPr lang="en-US" sz="140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988" y="944880"/>
            <a:ext cx="2811303" cy="1702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3498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Mirrors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019" y="3810064"/>
            <a:ext cx="2724912" cy="1835361"/>
          </a:xfrm>
        </p:spPr>
        <p:txBody>
          <a:bodyPr>
            <a:normAutofit/>
          </a:bodyPr>
          <a:lstStyle/>
          <a:p>
            <a:r>
              <a:rPr lang="en-US" sz="2000" dirty="0" smtClean="0"/>
              <a:t>Dielectric coatings</a:t>
            </a:r>
          </a:p>
          <a:p>
            <a:r>
              <a:rPr lang="en-US" sz="2000" dirty="0" smtClean="0"/>
              <a:t>Very low absorption</a:t>
            </a:r>
          </a:p>
          <a:p>
            <a:r>
              <a:rPr lang="en-US" sz="2000" dirty="0" smtClean="0"/>
              <a:t>High optical quality of both substrate and surface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552" y="1624584"/>
            <a:ext cx="2726944" cy="20452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8976" y="1100769"/>
            <a:ext cx="27389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An Advanced LIGO </a:t>
            </a:r>
            <a:r>
              <a:rPr lang="en-US" sz="140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mirror </a:t>
            </a:r>
            <a:br>
              <a:rPr lang="en-US" sz="140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sz="140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suspended in the vacuum chamber</a:t>
            </a:r>
            <a:endParaRPr lang="en-US" sz="140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988" y="944880"/>
            <a:ext cx="2811303" cy="17023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290" y="3060192"/>
            <a:ext cx="2438021" cy="12400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168" y="4553647"/>
            <a:ext cx="2874264" cy="78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576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LIGO</Template>
  <TotalTime>1950</TotalTime>
  <Words>602</Words>
  <Application>Microsoft Macintosh PowerPoint</Application>
  <PresentationFormat>On-screen Show (4:3)</PresentationFormat>
  <Paragraphs>136</Paragraphs>
  <Slides>59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3" baseType="lpstr">
      <vt:lpstr>Calibri</vt:lpstr>
      <vt:lpstr>Mangal</vt:lpstr>
      <vt:lpstr>Arial</vt:lpstr>
      <vt:lpstr>Office Theme</vt:lpstr>
      <vt:lpstr>Gravitational Waves: Experimental Techniques</vt:lpstr>
      <vt:lpstr>Outline</vt:lpstr>
      <vt:lpstr>Optical configurations to detect gravitational waves</vt:lpstr>
      <vt:lpstr>Gravitational waves</vt:lpstr>
      <vt:lpstr>Interferometric detectors</vt:lpstr>
      <vt:lpstr>Lasers</vt:lpstr>
      <vt:lpstr>Lasers</vt:lpstr>
      <vt:lpstr>Mirrors</vt:lpstr>
      <vt:lpstr>Mirrors</vt:lpstr>
      <vt:lpstr>Mirrors</vt:lpstr>
      <vt:lpstr>Mirrors</vt:lpstr>
      <vt:lpstr>Photodetectors</vt:lpstr>
      <vt:lpstr>Photodetectors</vt:lpstr>
      <vt:lpstr>Michelson interferometer</vt:lpstr>
      <vt:lpstr>Michelson interferometer</vt:lpstr>
      <vt:lpstr>Michelson interferometer</vt:lpstr>
      <vt:lpstr>Michelson interferometer</vt:lpstr>
      <vt:lpstr>Michelson interferometer</vt:lpstr>
      <vt:lpstr>Michelson interferometer</vt:lpstr>
      <vt:lpstr>Michelson Interferometer</vt:lpstr>
      <vt:lpstr>Response to GW signals</vt:lpstr>
      <vt:lpstr>Response to GW signals</vt:lpstr>
      <vt:lpstr>Response to GW signals</vt:lpstr>
      <vt:lpstr>Response to GW signals</vt:lpstr>
      <vt:lpstr>Shot noise</vt:lpstr>
      <vt:lpstr>Shot noise</vt:lpstr>
      <vt:lpstr>Signal to noise ratio</vt:lpstr>
      <vt:lpstr>Signal to noise ratio</vt:lpstr>
      <vt:lpstr>Signal to noise ratio</vt:lpstr>
      <vt:lpstr>How to improve the sensitivity?</vt:lpstr>
      <vt:lpstr>Fabry-Perot resonant cavities</vt:lpstr>
      <vt:lpstr>Fabry-Perot resonant cavities</vt:lpstr>
      <vt:lpstr>Fabry-Perot resonant cavities</vt:lpstr>
      <vt:lpstr>Fabry-Perot resonant cavities</vt:lpstr>
      <vt:lpstr>Fabry-Perot resonant cavities</vt:lpstr>
      <vt:lpstr>Frequency response</vt:lpstr>
      <vt:lpstr>Frequency response</vt:lpstr>
      <vt:lpstr>Frequency response</vt:lpstr>
      <vt:lpstr>Frequency response</vt:lpstr>
      <vt:lpstr>Frequency response</vt:lpstr>
      <vt:lpstr>Cavity pole</vt:lpstr>
      <vt:lpstr>Fabry-Perot Michelson</vt:lpstr>
      <vt:lpstr>Fabry-Perot Michelson</vt:lpstr>
      <vt:lpstr>Power recycling</vt:lpstr>
      <vt:lpstr>Power recycling</vt:lpstr>
      <vt:lpstr>Power recycling</vt:lpstr>
      <vt:lpstr>Power recycling</vt:lpstr>
      <vt:lpstr>Power Recycling</vt:lpstr>
      <vt:lpstr>Power Recycling</vt:lpstr>
      <vt:lpstr>Signal recycling</vt:lpstr>
      <vt:lpstr>Signal recycling</vt:lpstr>
      <vt:lpstr>Detuned cavity</vt:lpstr>
      <vt:lpstr>Signal recycling</vt:lpstr>
      <vt:lpstr>Signal recycling</vt:lpstr>
      <vt:lpstr>Signal recycling</vt:lpstr>
      <vt:lpstr>Signal recycling</vt:lpstr>
      <vt:lpstr>Summary</vt:lpstr>
      <vt:lpstr>Advanced LIGO design</vt:lpstr>
      <vt:lpstr>Next time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Gravitational Waves: Experimental Techniques</dc:title>
  <dc:creator>Microsoft Office User</dc:creator>
  <cp:lastModifiedBy>Microsoft Office User</cp:lastModifiedBy>
  <cp:revision>67</cp:revision>
  <dcterms:created xsi:type="dcterms:W3CDTF">2018-07-02T17:04:49Z</dcterms:created>
  <dcterms:modified xsi:type="dcterms:W3CDTF">2018-07-19T16:08:51Z</dcterms:modified>
</cp:coreProperties>
</file>